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73" r:id="rId15"/>
    <p:sldId id="271" r:id="rId16"/>
    <p:sldId id="268" r:id="rId17"/>
    <p:sldId id="269" r:id="rId18"/>
    <p:sldId id="27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6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0e109028e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0e109028e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Amir ~92%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0e109028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0e109028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Amir - Japan hardest hit out of 31 countries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0e109028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0e109028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Mary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0e109028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10e109028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Natasha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10e109028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10e109028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Natasha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10e109028e_0_1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10e109028e_0_1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Natasha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0e109028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0e109028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Natasha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0e109028e_0_1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0e109028e_0_1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Natasha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0e109028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10e109028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Natasha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0e109028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0e109028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0e109028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10e109028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0e109028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10e109028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0e109028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0e109028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0e109028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10e109028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irAhanchian/Tsunami-Project-3-team5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amirahanchian.github.io/Chart_JS_index.htm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mirahanchian.github.io/Chart_JS_index.html" TargetMode="External"/><Relationship Id="rId5" Type="http://schemas.openxmlformats.org/officeDocument/2006/relationships/hyperlink" Target="https://www.mofa.go.jp/policy/disaster/21st/2.html#:~:text=Third%2C%20Japan%20is%20located%20in,coastline%20is%20vulnerable%20to%20tsunamis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itic.ioc-unesco.org/index.php?option=com_content&amp;view=article&amp;id=1206:what-determines-how-destructive-a-tsunami-will-be-near-the-origin-and-at-a-distant-shore&amp;catid=1340&amp;Itemid=2051#:~:text=Finally%2C%20the%20maximum%20height%20a,over%20a%20meter%20is%20dangerous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nbc.com/2017/11/19/tsunami-waves-detected-in-pacific-after-magnitude-7-earthquake.html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nationalgeographic.com/environment/article/tsunamis#:~:text=Most%20tsunamis%E2%80%93about%2080%20percent,underwater%20landslides%20or%20volcanic%20erup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oaa.gov/education/resource-collections/ocean-coasts/tsunamis#:~:text=What%20is%20a%20tsunami%3F,sometimes%20crossing%20entire%20ocean%20basins" TargetMode="Externa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.png"/><Relationship Id="rId7" Type="http://schemas.openxmlformats.org/officeDocument/2006/relationships/hyperlink" Target="http://itic.ioc-unesco.org/index.php?option=com_content&amp;view=article&amp;id=1206:what-determines-how-destructive-a-tsunami-will-be-near-the-origin-and-at-a-distant-shore&amp;catid=1340&amp;Itemid=2051#:~:text=Finally%2C%20the%20maximum%20height%20a,over%20a%20meter%20is%20dangerou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ature.com/articles/484296a" TargetMode="External"/><Relationship Id="rId5" Type="http://schemas.openxmlformats.org/officeDocument/2006/relationships/hyperlink" Target="https://www.noaa.gov/education/resource-collections/ocean-coasts/tsunamis#:~:text=What%20is%20a%20tsunami%3F,sometimes%20crossing%20entire%20ocean%20basins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ramjasmaurya/historical-data-of-tsunamis1800202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s://amirahanchian.github.io/Chart_JS_index.htm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4732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 b="1"/>
              <a:t>A Tsunami of Information: Exploring the Causes and Consequences of Tsunamis</a:t>
            </a:r>
            <a:endParaRPr sz="3280" b="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388500"/>
            <a:ext cx="8608200" cy="19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February 27th, 2023</a:t>
            </a:r>
            <a:endParaRPr sz="19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Project 3 Team 5 </a:t>
            </a:r>
            <a:endParaRPr sz="16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</a:rPr>
              <a:t>Data Analytics Bootcamp </a:t>
            </a:r>
            <a:endParaRPr sz="1200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https://github.com/AmirAhanchian/Tsunami-Project-3-team5.git</a:t>
            </a:r>
            <a:endParaRPr sz="15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000000"/>
                </a:solidFill>
              </a:rPr>
              <a:t>Contributors: Amir Ahanchian, Kevin Dai, Mary Toofani, Natasha Girdharry</a:t>
            </a:r>
            <a:endParaRPr sz="1900" b="1">
              <a:solidFill>
                <a:srgbClr val="000000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5">
            <a:alphaModFix/>
          </a:blip>
          <a:srcRect b="24345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b="1" dirty="0"/>
              <a:t>Tsunamis Main Cause: Earthquakes</a:t>
            </a:r>
            <a:endParaRPr sz="2420" b="1" dirty="0"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4">
            <a:alphaModFix/>
          </a:blip>
          <a:srcRect b="24345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4000" y="954450"/>
            <a:ext cx="7236001" cy="36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311699" y="293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Japan: Hardest Hit by Tsunamis</a:t>
            </a:r>
            <a:endParaRPr b="1" dirty="0"/>
          </a:p>
        </p:txBody>
      </p:sp>
      <p:sp>
        <p:nvSpPr>
          <p:cNvPr id="152" name="Google Shape;152;p23"/>
          <p:cNvSpPr txBox="1">
            <a:spLocks noGrp="1"/>
          </p:cNvSpPr>
          <p:nvPr>
            <p:ph type="body" idx="1"/>
          </p:nvPr>
        </p:nvSpPr>
        <p:spPr>
          <a:xfrm>
            <a:off x="1058400" y="1807250"/>
            <a:ext cx="7522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Japan is located in the Pacific earthquake belt and is frequently struck by earthquakes making it vulnerable to tsunamis (6). </a:t>
            </a:r>
            <a:endParaRPr sz="8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 rotWithShape="1">
          <a:blip r:embed="rId4">
            <a:alphaModFix/>
          </a:blip>
          <a:srcRect b="24345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792150" y="4585375"/>
            <a:ext cx="58437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6. Derived from </a:t>
            </a:r>
            <a:r>
              <a:rPr lang="en" sz="8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https://www.mofa.go.jp/policy/disaster/21st/2.html#:~:text=Third%2C%20Japan%20is%20located%20in,coastline%20is%20vulnerable%20to%20tsunamis</a:t>
            </a:r>
            <a:r>
              <a:rPr lang="en" sz="800">
                <a:solidFill>
                  <a:schemeClr val="dk2"/>
                </a:solidFill>
              </a:rPr>
              <a:t>.</a:t>
            </a:r>
            <a:endParaRPr sz="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3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t="2754" b="1925"/>
          <a:stretch/>
        </p:blipFill>
        <p:spPr>
          <a:xfrm>
            <a:off x="1252525" y="942775"/>
            <a:ext cx="6638949" cy="315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Tsunami Water Height, Run-Ups, and Fatalities Map</a:t>
            </a:r>
            <a:endParaRPr b="1" dirty="0"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4">
            <a:alphaModFix/>
          </a:blip>
          <a:srcRect b="24345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70122"/>
            <a:ext cx="9144003" cy="3250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9D5BE-CE6D-C121-B617-A600E601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b="1" dirty="0"/>
              <a:t>Tsunami Water Height Map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0BB4B-89DD-CE98-FB7D-8AD0CFFE0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18108-1FE5-CBC2-B813-722A581C6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488" y="1152475"/>
            <a:ext cx="9144000" cy="368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5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0F60-BDA7-BA1D-10AA-6BC949DB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b="1" dirty="0"/>
              <a:t>Run-Ups Maps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A8000-FA89-0B9F-DFFB-25452658D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58A6D-9AE9-E8A1-BC83-BD0FBD867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708"/>
            <a:ext cx="9144000" cy="37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35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736C-C088-C880-C4FE-E7386290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b="1" dirty="0"/>
              <a:t>Fatalities Map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4A590-7617-6632-E794-A590BFC5B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ED219-A7D3-08EA-3B8D-6BE6F7FA1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0" y="1017725"/>
            <a:ext cx="9144000" cy="394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82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Limitations &amp; Challenges </a:t>
            </a:r>
            <a:endParaRPr b="1"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Small sample size = 285 data points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Many nulls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Assumed averages for some data points - earthquake magnitude, intensity, water height, and total deaths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Unrepresentative of Tsunami data beyond early 2000s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4">
            <a:alphaModFix/>
          </a:blip>
          <a:srcRect b="24345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Conclusions &amp; Summary</a:t>
            </a:r>
            <a:endParaRPr b="1"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</a:rPr>
              <a:t>The amount of Tsunamis since the early 1920s has not significantly changed. </a:t>
            </a:r>
            <a:endParaRPr sz="19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</a:rPr>
              <a:t>Majority of Tsunamis occur due to Earthquakes. </a:t>
            </a:r>
            <a:endParaRPr sz="19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</a:rPr>
              <a:t>27% of tsunamis occurred in Japan.  </a:t>
            </a:r>
            <a:endParaRPr sz="19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</a:rPr>
              <a:t>The median deaths from a tsunami are 27 (IQR = 159)  with the largest amount of deaths (142,806) occurring in Japan in 1923.  </a:t>
            </a:r>
            <a:endParaRPr sz="19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</a:rPr>
              <a:t>The median maximum water height of a tsun</a:t>
            </a:r>
            <a:r>
              <a:rPr lang="en" sz="1900" b="1" dirty="0">
                <a:solidFill>
                  <a:srgbClr val="000000"/>
                </a:solidFill>
              </a:rPr>
              <a:t>ami is 0.9m (IQR = 2.8m) </a:t>
            </a:r>
            <a:r>
              <a:rPr lang="en" sz="1900" b="1" dirty="0">
                <a:solidFill>
                  <a:schemeClr val="dk1"/>
                </a:solidFill>
              </a:rPr>
              <a:t>and the largest water height in our dataset was of 524.6 m  that occurred in 1958 in Alaska. </a:t>
            </a:r>
            <a:endParaRPr sz="19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 b="1" dirty="0">
                <a:solidFill>
                  <a:schemeClr val="dk1"/>
                </a:solidFill>
              </a:rPr>
              <a:t>The median run-ups are 5 m(IQR = 15m) where even a run-up of 1m is considered dangerous (5). </a:t>
            </a:r>
            <a:endParaRPr sz="1900" b="1" dirty="0">
              <a:solidFill>
                <a:schemeClr val="dk1"/>
              </a:solidFill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 rotWithShape="1">
          <a:blip r:embed="rId4">
            <a:alphaModFix/>
          </a:blip>
          <a:srcRect b="24345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731700" y="4788050"/>
            <a:ext cx="64563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5. Derived from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What Determines How Destructive a Tsunami Will Be Near the Origin and At a Distant Shore?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311700" y="2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Thank you for making waves with us today! </a:t>
            </a:r>
            <a:endParaRPr b="1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4">
            <a:alphaModFix/>
          </a:blip>
          <a:srcRect b="24345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Introduction</a:t>
            </a:r>
            <a:endParaRPr b="1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564300" y="1140525"/>
            <a:ext cx="400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</a:rPr>
              <a:t>A</a:t>
            </a:r>
            <a:r>
              <a:rPr lang="en" b="1">
                <a:solidFill>
                  <a:schemeClr val="dk1"/>
                </a:solidFill>
              </a:rPr>
              <a:t> tsunami is a series of extremely long waves caused by a large displacement of the ocean (1).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Over 80% of tsunamis are caused by earthquakes (1) and occur in the Pacific Ocean’s “Ring of Fire" (2).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4345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240" y="1323975"/>
            <a:ext cx="3499987" cy="293702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792150" y="4432975"/>
            <a:ext cx="5928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1.Derived from </a:t>
            </a: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Tsunamis | National Oceanic and Atmospheric Administration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2. Derived from </a:t>
            </a: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https://www.nationalgeographic.com/environment/article/tsunamis#:~:text=Most%20tsunamis%E2%80%93about%2080%20percent,underwater%20landslides%20or%20volcanic%20eruptions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3. Image Derived from </a:t>
            </a: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https://www.cnbc.com/2017/11/19/tsunami-waves-detected-in-pacific-after-magnitude-7-earthquake.html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Introduction</a:t>
            </a:r>
            <a:endParaRPr b="1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b="24345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792150" y="4509175"/>
            <a:ext cx="58437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1.Derived from </a:t>
            </a:r>
            <a:r>
              <a:rPr lang="en" sz="8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Tsunamis | National Oceanic and Atmospheric Administration</a:t>
            </a: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Image Derived from </a:t>
            </a:r>
            <a:r>
              <a:rPr lang="en" sz="8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https://www.nature.com/articles/484296a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" sz="800">
                <a:solidFill>
                  <a:schemeClr val="dk1"/>
                </a:solidFill>
              </a:rPr>
              <a:t>Derived from </a:t>
            </a:r>
            <a:r>
              <a:rPr lang="en" sz="8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Determines How Destructive a Tsunami Will Be Near the Origin and At a Distant Shore?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170125"/>
            <a:ext cx="4314576" cy="27815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4619375" y="1093350"/>
            <a:ext cx="400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In the deep ocean, a tsunami can move as fast as a jet plane, over 500 mph (1).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The maximum height a tsunami reaches on shore is called the “Runup”(5). When they hit land most tsunamis are less than 10 feet high, but can exceed 100 feet near their source (1).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Research Questions </a:t>
            </a:r>
            <a:endParaRPr b="1"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Question 1: What is the spatiotemporal pattern of tsunamis worldwide between the 1920s to early 2000s, including their frequency, geographic distribution, and main causes?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Question 2: What is the average height of tsunami waves and mortality of coastal communities?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24345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Database Acquisition &amp; Overview </a:t>
            </a:r>
            <a:endParaRPr b="1"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CSV File </a:t>
            </a: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Source: </a:t>
            </a:r>
            <a:r>
              <a:rPr lang="en" sz="15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https://www.kaggle.com/datasets/ramjasmaurya/historical-data-of-tsunamis18002021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>
                <a:solidFill>
                  <a:schemeClr val="dk1"/>
                </a:solidFill>
              </a:rPr>
              <a:t>Columns: 26 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>
                <a:solidFill>
                  <a:schemeClr val="dk1"/>
                </a:solidFill>
              </a:rPr>
              <a:t>Rows: 2,163</a:t>
            </a:r>
            <a:endParaRPr sz="15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5">
            <a:alphaModFix/>
          </a:blip>
          <a:srcRect b="24345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6">
            <a:alphaModFix/>
          </a:blip>
          <a:srcRect b="15483"/>
          <a:stretch/>
        </p:blipFill>
        <p:spPr>
          <a:xfrm>
            <a:off x="203550" y="1152475"/>
            <a:ext cx="7378150" cy="9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Database Cleaning </a:t>
            </a:r>
            <a:endParaRPr b="1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4917300" y="3163875"/>
            <a:ext cx="2584800" cy="10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Assumed average for null columns (earthquake magnitude, intensity, water height).  </a:t>
            </a:r>
            <a:endParaRPr sz="1300" b="1">
              <a:solidFill>
                <a:schemeClr val="dk1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 b="24345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/>
          <p:nvPr/>
        </p:nvSpPr>
        <p:spPr>
          <a:xfrm>
            <a:off x="625150" y="1866300"/>
            <a:ext cx="2028900" cy="105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Original Database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Columns: 26   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Rows: 2,163 </a:t>
            </a:r>
            <a:endParaRPr b="1"/>
          </a:p>
        </p:txBody>
      </p:sp>
      <p:sp>
        <p:nvSpPr>
          <p:cNvPr id="104" name="Google Shape;104;p18"/>
          <p:cNvSpPr/>
          <p:nvPr/>
        </p:nvSpPr>
        <p:spPr>
          <a:xfrm>
            <a:off x="6574550" y="1770850"/>
            <a:ext cx="2028900" cy="105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Cleaned Database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Columns: 14   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Rows: 285</a:t>
            </a:r>
            <a:endParaRPr b="1"/>
          </a:p>
        </p:txBody>
      </p:sp>
      <p:cxnSp>
        <p:nvCxnSpPr>
          <p:cNvPr id="105" name="Google Shape;105;p18"/>
          <p:cNvCxnSpPr/>
          <p:nvPr/>
        </p:nvCxnSpPr>
        <p:spPr>
          <a:xfrm rot="10800000">
            <a:off x="3119275" y="1694600"/>
            <a:ext cx="12000" cy="70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8"/>
          <p:cNvCxnSpPr/>
          <p:nvPr/>
        </p:nvCxnSpPr>
        <p:spPr>
          <a:xfrm>
            <a:off x="3695550" y="2379600"/>
            <a:ext cx="15900" cy="1038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2228875" y="1191813"/>
            <a:ext cx="1924200" cy="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300" b="1">
                <a:solidFill>
                  <a:schemeClr val="dk1"/>
                </a:solidFill>
              </a:rPr>
              <a:t>Isolated data from 1920 to 2003 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190" b="1">
              <a:solidFill>
                <a:schemeClr val="dk1"/>
              </a:solidFill>
            </a:endParaRPr>
          </a:p>
        </p:txBody>
      </p:sp>
      <p:cxnSp>
        <p:nvCxnSpPr>
          <p:cNvPr id="108" name="Google Shape;108;p18"/>
          <p:cNvCxnSpPr/>
          <p:nvPr/>
        </p:nvCxnSpPr>
        <p:spPr>
          <a:xfrm rot="10800000" flipH="1">
            <a:off x="2954850" y="2379599"/>
            <a:ext cx="3234300" cy="2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3848100" y="1220713"/>
            <a:ext cx="2344500" cy="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Identified data that had longitude and latitude coordinates and required information for analysis.  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19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190" b="1">
              <a:solidFill>
                <a:schemeClr val="dk1"/>
              </a:solidFill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2539200" y="3417900"/>
            <a:ext cx="2344500" cy="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 b="1">
                <a:solidFill>
                  <a:schemeClr val="dk1"/>
                </a:solidFill>
              </a:rPr>
              <a:t>Dropped 12 columns due to unnecessary information, and nulls. 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190" b="1">
              <a:solidFill>
                <a:schemeClr val="dk1"/>
              </a:solidFill>
            </a:endParaRPr>
          </a:p>
        </p:txBody>
      </p:sp>
      <p:cxnSp>
        <p:nvCxnSpPr>
          <p:cNvPr id="111" name="Google Shape;111;p18"/>
          <p:cNvCxnSpPr/>
          <p:nvPr/>
        </p:nvCxnSpPr>
        <p:spPr>
          <a:xfrm rot="10800000">
            <a:off x="4737786" y="2076528"/>
            <a:ext cx="2400" cy="3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18"/>
          <p:cNvCxnSpPr/>
          <p:nvPr/>
        </p:nvCxnSpPr>
        <p:spPr>
          <a:xfrm flipH="1">
            <a:off x="5608998" y="2379601"/>
            <a:ext cx="5100" cy="79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Flask Generated API </a:t>
            </a:r>
            <a:endParaRPr b="1"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24345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200" y="1861150"/>
            <a:ext cx="2833500" cy="14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1900" y="1861138"/>
            <a:ext cx="2618175" cy="1534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19"/>
          <p:cNvCxnSpPr/>
          <p:nvPr/>
        </p:nvCxnSpPr>
        <p:spPr>
          <a:xfrm rot="10800000" flipH="1">
            <a:off x="3830475" y="2707250"/>
            <a:ext cx="1816200" cy="1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19"/>
          <p:cNvSpPr txBox="1"/>
          <p:nvPr/>
        </p:nvSpPr>
        <p:spPr>
          <a:xfrm>
            <a:off x="3989550" y="2215975"/>
            <a:ext cx="168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Flask Based API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311700" y="1866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Surfing the Waves of Code: Using JavaScript to Ride the Tsunami of Data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 rotWithShape="1">
          <a:blip r:embed="rId4">
            <a:alphaModFix/>
          </a:blip>
          <a:srcRect b="24345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lang="en" sz="2420" b="1"/>
              <a:t>No Significant Increase in Tsunami Frequency Since 1920s  </a:t>
            </a:r>
            <a:endParaRPr sz="2420" b="1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25" y="4556925"/>
            <a:ext cx="2282274" cy="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4">
            <a:alphaModFix/>
          </a:blip>
          <a:srcRect b="24345"/>
          <a:stretch/>
        </p:blipFill>
        <p:spPr>
          <a:xfrm>
            <a:off x="42725" y="4432975"/>
            <a:ext cx="862925" cy="6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t="-1920" b="1919"/>
          <a:stretch/>
        </p:blipFill>
        <p:spPr>
          <a:xfrm>
            <a:off x="767725" y="881625"/>
            <a:ext cx="7616801" cy="37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748</Words>
  <Application>Microsoft Office PowerPoint</Application>
  <PresentationFormat>On-screen Show (16:9)</PresentationFormat>
  <Paragraphs>105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Simple Light</vt:lpstr>
      <vt:lpstr>A Tsunami of Information: Exploring the Causes and Consequences of Tsunamis</vt:lpstr>
      <vt:lpstr>Introduction</vt:lpstr>
      <vt:lpstr>Introduction</vt:lpstr>
      <vt:lpstr>Research Questions </vt:lpstr>
      <vt:lpstr>Database Acquisition &amp; Overview </vt:lpstr>
      <vt:lpstr>Database Cleaning </vt:lpstr>
      <vt:lpstr>Flask Generated API </vt:lpstr>
      <vt:lpstr>Surfing the Waves of Code: Using JavaScript to Ride the Tsunami of Data  </vt:lpstr>
      <vt:lpstr>No Significant Increase in Tsunami Frequency Since 1920s  </vt:lpstr>
      <vt:lpstr>Tsunamis Main Cause: Earthquakes</vt:lpstr>
      <vt:lpstr>Japan: Hardest Hit by Tsunamis</vt:lpstr>
      <vt:lpstr>Tsunami Water Height, Run-Ups, and Fatalities Map</vt:lpstr>
      <vt:lpstr>Tsunami Water Height Map</vt:lpstr>
      <vt:lpstr>Run-Ups Maps</vt:lpstr>
      <vt:lpstr>Fatalities Map</vt:lpstr>
      <vt:lpstr>Limitations &amp; Challenges </vt:lpstr>
      <vt:lpstr>Conclusions &amp; Summary</vt:lpstr>
      <vt:lpstr>Thank you for making waves with us today!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Tsunami of Information: Exploring the Causes and Consequences of Tsunamis</dc:title>
  <cp:lastModifiedBy>Mary Toofani</cp:lastModifiedBy>
  <cp:revision>4</cp:revision>
  <dcterms:modified xsi:type="dcterms:W3CDTF">2023-02-27T21:43:24Z</dcterms:modified>
</cp:coreProperties>
</file>